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56" r:id="rId3"/>
    <p:sldId id="257" r:id="rId4"/>
    <p:sldId id="277" r:id="rId5"/>
    <p:sldId id="264" r:id="rId6"/>
    <p:sldId id="265" r:id="rId7"/>
    <p:sldId id="266" r:id="rId8"/>
    <p:sldId id="267" r:id="rId9"/>
    <p:sldId id="268" r:id="rId10"/>
    <p:sldId id="270" r:id="rId11"/>
    <p:sldId id="272" r:id="rId12"/>
    <p:sldId id="273" r:id="rId13"/>
    <p:sldId id="274" r:id="rId14"/>
    <p:sldId id="271" r:id="rId15"/>
    <p:sldId id="275" r:id="rId16"/>
    <p:sldId id="276" r:id="rId17"/>
    <p:sldId id="26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4"/>
    <p:restoredTop sz="94745"/>
  </p:normalViewPr>
  <p:slideViewPr>
    <p:cSldViewPr snapToGrid="0" snapToObjects="1" showGuides="1">
      <p:cViewPr varScale="1">
        <p:scale>
          <a:sx n="98" d="100"/>
          <a:sy n="98" d="100"/>
        </p:scale>
        <p:origin x="200" y="184"/>
      </p:cViewPr>
      <p:guideLst>
        <p:guide orient="horz" pos="2160"/>
        <p:guide pos="38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218D7-9819-5942-BA7E-28ED02F330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7C2D25-2A44-6C4E-8F1F-289DE3DCF0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D22777-18AF-7A48-841A-5BEC66996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A536-9FB8-7349-9EF7-48A3CDB6CF48}" type="datetimeFigureOut">
              <a:rPr lang="en-US" smtClean="0"/>
              <a:t>1/23/19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F55AE-C2DE-ED43-8A36-1D4A29D07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3E3B17-01EB-6745-AE4C-43F4FF59E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F004-7145-5E42-AE6F-773E58713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967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DDC83-0DD6-1C48-8D7B-76D6CF534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D5E392-14C4-524D-B082-ACF01FF05E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EE070A-E482-0E47-8709-14800AB7C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A536-9FB8-7349-9EF7-48A3CDB6CF48}" type="datetimeFigureOut">
              <a:rPr lang="en-US" smtClean="0"/>
              <a:t>1/23/19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DACE61-A539-4045-AB23-8E1BCCA5C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B30994-2EA4-0C4C-BFE1-CC11703D2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F004-7145-5E42-AE6F-773E58713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94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00EC97-EF84-FD40-B80E-8D2C3FC6ED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BB2F95-CF38-E846-B24C-BE91E1F2AD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B321E3-692A-BF45-AFA0-E10A92591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A536-9FB8-7349-9EF7-48A3CDB6CF48}" type="datetimeFigureOut">
              <a:rPr lang="en-US" smtClean="0"/>
              <a:t>1/23/19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A62E7D-54AF-034C-8110-F976EB6F6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16CA0E-1CD5-074E-B8DF-5747255AD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F004-7145-5E42-AE6F-773E58713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384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346EB-C3A1-B74B-AC51-6535B2A35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20058-139A-4D4D-86B3-BA874F7AD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83D0F7-C58B-DB48-BCAC-A41B646C4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A536-9FB8-7349-9EF7-48A3CDB6CF48}" type="datetimeFigureOut">
              <a:rPr lang="en-US" smtClean="0"/>
              <a:t>1/23/19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682C7E-D309-894B-9B1D-E89D295FE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8178A9-5472-F84A-A431-D318C445A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F004-7145-5E42-AE6F-773E58713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298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CD657-5841-0643-B429-AA7BB2AFE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9C3F98-B256-E24E-8C51-2FCBA4396A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A88150-5F73-0542-9CC1-F9CCEDA56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A536-9FB8-7349-9EF7-48A3CDB6CF48}" type="datetimeFigureOut">
              <a:rPr lang="en-US" smtClean="0"/>
              <a:t>1/23/19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3E1FF5-411E-1241-BE8E-999D7C3E6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09D8B5-28C6-624E-9EE9-91E546CF1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F004-7145-5E42-AE6F-773E58713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775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CC04C-63E2-8544-A33D-E3B5F9F55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41750-27C9-B14B-96DC-194C50D923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186058-E852-CD49-80DD-AFB99B36FB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38DDBD-66D0-F740-AF61-FCD1B1569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A536-9FB8-7349-9EF7-48A3CDB6CF48}" type="datetimeFigureOut">
              <a:rPr lang="en-US" smtClean="0"/>
              <a:t>1/23/19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E101EF-9E5E-AD47-8EDF-42AF3F450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F5716E-EFF4-4C46-8FD6-55E65D1E6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F004-7145-5E42-AE6F-773E58713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171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A768E-0CD4-2E47-AC4C-087F7580A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7B6E30-150E-804A-A9B8-E58E37217C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C186AA-3A4D-7D42-B790-3C5ACCA162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CB0BCA-85F6-B348-8366-AF064B24CE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F1B078-AB64-954A-99E7-74B16817D4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0A24D3-6793-B649-B86F-144BF8003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A536-9FB8-7349-9EF7-48A3CDB6CF48}" type="datetimeFigureOut">
              <a:rPr lang="en-US" smtClean="0"/>
              <a:t>1/23/19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4BDAEB-8142-7D44-8DEC-33D69A7C4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BAA044-7C0B-EA44-88F1-D26012DC4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F004-7145-5E42-AE6F-773E58713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191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97C81-771F-104A-8338-DF013D1C3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D17D9D-2E7D-5441-8A9D-D6AFB0BD1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A536-9FB8-7349-9EF7-48A3CDB6CF48}" type="datetimeFigureOut">
              <a:rPr lang="en-US" smtClean="0"/>
              <a:t>1/23/19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7A288A-151B-9943-B4F7-D0C0AA0D7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7C9306-665D-C047-A3BE-BCFC7E25F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F004-7145-5E42-AE6F-773E58713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654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79F77F-FB5A-7F4E-917C-CD0B421D2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A536-9FB8-7349-9EF7-48A3CDB6CF48}" type="datetimeFigureOut">
              <a:rPr lang="en-US" smtClean="0"/>
              <a:t>1/23/19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8E5C2C-AFA1-514D-B7C3-07D101E79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E2B0A3-172E-D440-9487-95938319E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F004-7145-5E42-AE6F-773E58713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62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87142-EBDC-E441-85FD-071FC7CB1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7308DB-48FE-5D4D-A8BB-02529C5DBC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92785B-22A7-0344-B41B-3B91393DC7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99D132-E106-AE4A-9AFD-27A3F1BAC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A536-9FB8-7349-9EF7-48A3CDB6CF48}" type="datetimeFigureOut">
              <a:rPr lang="en-US" smtClean="0"/>
              <a:t>1/23/19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5C266B-9C3A-7841-8148-B607FEC99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34D511-D12E-8942-81ED-84EA767A1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F004-7145-5E42-AE6F-773E58713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230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4E6DB-F607-9245-B3A6-3345FD6EF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BE3367-290F-254D-A985-D6E3E186B5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29BB3A-5617-1A4D-97BF-2E77677A26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0D5F6A-5581-DA41-AF2B-BCC4A54EF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A536-9FB8-7349-9EF7-48A3CDB6CF48}" type="datetimeFigureOut">
              <a:rPr lang="en-US" smtClean="0"/>
              <a:t>1/23/19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838F8C-00A9-0341-93A9-62B634098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8B7F73-5151-8F48-9953-A2B11AAF1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F004-7145-5E42-AE6F-773E58713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716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400D93-8A8C-D744-B114-2AD289514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4A5CD2-E48D-0846-A8AC-10DDED6351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CE73A3-0148-1A41-9889-776598638E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9A536-9FB8-7349-9EF7-48A3CDB6CF48}" type="datetimeFigureOut">
              <a:rPr lang="en-US" smtClean="0"/>
              <a:t>1/23/19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5E645-202D-034B-81AC-D94A399CFF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EFA4D5-52B9-F64C-AA6B-7ADD7F4139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BF004-7145-5E42-AE6F-773E58713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97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0802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AFD28-834E-9B41-8565-77221C890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9011" y="197527"/>
            <a:ext cx="10515600" cy="1716594"/>
          </a:xfrm>
        </p:spPr>
        <p:txBody>
          <a:bodyPr>
            <a:norm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latin typeface="Impact" panose="020B0806030902050204" pitchFamily="34" charset="0"/>
              </a:rPr>
              <a:t>CHARACTER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823DA-9735-094E-92E5-333E165F9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1805336"/>
            <a:ext cx="10972800" cy="4728814"/>
          </a:xfrm>
        </p:spPr>
        <p:txBody>
          <a:bodyPr>
            <a:noAutofit/>
          </a:bodyPr>
          <a:lstStyle/>
          <a:p>
            <a:pPr marL="457200" indent="-457200"/>
            <a:r>
              <a:rPr lang="en-US" sz="5400" b="1" dirty="0">
                <a:solidFill>
                  <a:schemeClr val="bg1"/>
                </a:solidFill>
              </a:rPr>
              <a:t>CHOOSING </a:t>
            </a:r>
            <a:r>
              <a:rPr lang="en-US" sz="5400" dirty="0">
                <a:solidFill>
                  <a:schemeClr val="bg1"/>
                </a:solidFill>
              </a:rPr>
              <a:t>to believe the best vs. believe the worst</a:t>
            </a:r>
            <a:endParaRPr lang="en-US" sz="5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1296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1E023-A916-7943-8EAB-3FB130DE2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Impact" panose="020B0806030902050204" pitchFamily="34" charset="0"/>
              </a:rPr>
              <a:t>BELIEVING THE BEST OR THE WORST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ED3C71-23EB-EF4C-9A42-4610AE750EFA}"/>
              </a:ext>
            </a:extLst>
          </p:cNvPr>
          <p:cNvSpPr txBox="1"/>
          <p:nvPr/>
        </p:nvSpPr>
        <p:spPr>
          <a:xfrm>
            <a:off x="1457324" y="4200525"/>
            <a:ext cx="3357563" cy="70788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</a:rPr>
              <a:t>EXPECTATIONS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0DB4B5-D6E7-1B41-B80E-0D6F527C591A}"/>
              </a:ext>
            </a:extLst>
          </p:cNvPr>
          <p:cNvSpPr txBox="1"/>
          <p:nvPr/>
        </p:nvSpPr>
        <p:spPr>
          <a:xfrm>
            <a:off x="7138986" y="4200525"/>
            <a:ext cx="3357563" cy="70788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</a:rPr>
              <a:t>EXPERIENCE</a:t>
            </a:r>
          </a:p>
        </p:txBody>
      </p:sp>
    </p:spTree>
    <p:extLst>
      <p:ext uri="{BB962C8B-B14F-4D97-AF65-F5344CB8AC3E}">
        <p14:creationId xmlns:p14="http://schemas.microsoft.com/office/powerpoint/2010/main" val="35116581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1E023-A916-7943-8EAB-3FB130DE2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Impact" panose="020B0806030902050204" pitchFamily="34" charset="0"/>
              </a:rPr>
              <a:t>BELIEVING THE BEST OR THE WORST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ED3C71-23EB-EF4C-9A42-4610AE750EFA}"/>
              </a:ext>
            </a:extLst>
          </p:cNvPr>
          <p:cNvSpPr txBox="1"/>
          <p:nvPr/>
        </p:nvSpPr>
        <p:spPr>
          <a:xfrm>
            <a:off x="1457324" y="4200525"/>
            <a:ext cx="3357563" cy="70788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</a:rPr>
              <a:t>EXPECTATIONS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0DB4B5-D6E7-1B41-B80E-0D6F527C591A}"/>
              </a:ext>
            </a:extLst>
          </p:cNvPr>
          <p:cNvSpPr txBox="1"/>
          <p:nvPr/>
        </p:nvSpPr>
        <p:spPr>
          <a:xfrm>
            <a:off x="7138986" y="4200525"/>
            <a:ext cx="3357563" cy="70788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</a:rPr>
              <a:t>EXPERIENCE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368DE7-8E00-8F48-B5E5-03568BB78577}"/>
              </a:ext>
            </a:extLst>
          </p:cNvPr>
          <p:cNvSpPr txBox="1"/>
          <p:nvPr/>
        </p:nvSpPr>
        <p:spPr>
          <a:xfrm>
            <a:off x="5372100" y="4171941"/>
            <a:ext cx="1371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FF0000"/>
                </a:solidFill>
              </a:rPr>
              <a:t>GAP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70318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1E023-A916-7943-8EAB-3FB130DE2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Impact" panose="020B0806030902050204" pitchFamily="34" charset="0"/>
              </a:rPr>
              <a:t>BELIEVING THE BEST OR THE WORST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ED3C71-23EB-EF4C-9A42-4610AE750EFA}"/>
              </a:ext>
            </a:extLst>
          </p:cNvPr>
          <p:cNvSpPr txBox="1"/>
          <p:nvPr/>
        </p:nvSpPr>
        <p:spPr>
          <a:xfrm>
            <a:off x="1457324" y="4200525"/>
            <a:ext cx="3357563" cy="70788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</a:rPr>
              <a:t>EXPECTATIONS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0DB4B5-D6E7-1B41-B80E-0D6F527C591A}"/>
              </a:ext>
            </a:extLst>
          </p:cNvPr>
          <p:cNvSpPr txBox="1"/>
          <p:nvPr/>
        </p:nvSpPr>
        <p:spPr>
          <a:xfrm>
            <a:off x="7138986" y="4200525"/>
            <a:ext cx="3357563" cy="70788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</a:rPr>
              <a:t>EXPERIENCE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9B515D-20D3-A34C-BE8F-081AECC12B51}"/>
              </a:ext>
            </a:extLst>
          </p:cNvPr>
          <p:cNvSpPr txBox="1"/>
          <p:nvPr/>
        </p:nvSpPr>
        <p:spPr>
          <a:xfrm>
            <a:off x="4057649" y="2098091"/>
            <a:ext cx="4029075" cy="132343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</a:rPr>
              <a:t>BELIEVE THE </a:t>
            </a:r>
          </a:p>
          <a:p>
            <a:pPr algn="ctr"/>
            <a:r>
              <a:rPr lang="en-US" sz="4000" dirty="0">
                <a:solidFill>
                  <a:schemeClr val="bg1"/>
                </a:solidFill>
              </a:rPr>
              <a:t>BEST OR WORST?</a:t>
            </a:r>
          </a:p>
        </p:txBody>
      </p:sp>
      <p:sp>
        <p:nvSpPr>
          <p:cNvPr id="7" name="Down Arrow 6">
            <a:extLst>
              <a:ext uri="{FF2B5EF4-FFF2-40B4-BE49-F238E27FC236}">
                <a16:creationId xmlns:a16="http://schemas.microsoft.com/office/drawing/2014/main" id="{9164CFFA-4893-CC43-8023-BE5F9967838C}"/>
              </a:ext>
            </a:extLst>
          </p:cNvPr>
          <p:cNvSpPr/>
          <p:nvPr/>
        </p:nvSpPr>
        <p:spPr>
          <a:xfrm>
            <a:off x="5815010" y="3643305"/>
            <a:ext cx="500062" cy="965061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1342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AFD28-834E-9B41-8565-77221C890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9011" y="197527"/>
            <a:ext cx="10515600" cy="1716594"/>
          </a:xfrm>
        </p:spPr>
        <p:txBody>
          <a:bodyPr>
            <a:norm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latin typeface="Impact" panose="020B0806030902050204" pitchFamily="34" charset="0"/>
              </a:rPr>
              <a:t>CHARACTER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823DA-9735-094E-92E5-333E165F9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1805336"/>
            <a:ext cx="10972800" cy="4728814"/>
          </a:xfrm>
        </p:spPr>
        <p:txBody>
          <a:bodyPr>
            <a:noAutofit/>
          </a:bodyPr>
          <a:lstStyle/>
          <a:p>
            <a:pPr marL="457200" indent="-457200"/>
            <a:r>
              <a:rPr lang="en-US" sz="5400" b="1" dirty="0">
                <a:solidFill>
                  <a:schemeClr val="bg1"/>
                </a:solidFill>
              </a:rPr>
              <a:t>CHOOSING </a:t>
            </a:r>
            <a:r>
              <a:rPr lang="en-US" sz="5400" dirty="0">
                <a:solidFill>
                  <a:schemeClr val="bg1"/>
                </a:solidFill>
              </a:rPr>
              <a:t>to believe the best vs. believe the worst</a:t>
            </a:r>
            <a:endParaRPr lang="en-US" sz="5400" i="1" dirty="0">
              <a:solidFill>
                <a:schemeClr val="bg1"/>
              </a:solidFill>
            </a:endParaRPr>
          </a:p>
          <a:p>
            <a:pPr marL="457200" indent="-457200"/>
            <a:r>
              <a:rPr lang="en-US" sz="5400" b="1" dirty="0">
                <a:solidFill>
                  <a:schemeClr val="bg1"/>
                </a:solidFill>
              </a:rPr>
              <a:t>FORGIVENESS</a:t>
            </a:r>
            <a:r>
              <a:rPr lang="en-US" sz="5400" i="1" dirty="0">
                <a:solidFill>
                  <a:schemeClr val="bg1"/>
                </a:solidFill>
              </a:rPr>
              <a:t> = </a:t>
            </a:r>
            <a:r>
              <a:rPr lang="en-US" sz="4800" dirty="0">
                <a:solidFill>
                  <a:schemeClr val="bg1"/>
                </a:solidFill>
              </a:rPr>
              <a:t>“I give up my right to hurt you for hurting me”</a:t>
            </a:r>
          </a:p>
          <a:p>
            <a:pPr marL="0" indent="0">
              <a:buNone/>
            </a:pP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4273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AFD28-834E-9B41-8565-77221C890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9011" y="197527"/>
            <a:ext cx="10515600" cy="1716594"/>
          </a:xfrm>
        </p:spPr>
        <p:txBody>
          <a:bodyPr>
            <a:norm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latin typeface="Impact" panose="020B0806030902050204" pitchFamily="34" charset="0"/>
              </a:rPr>
              <a:t>CHARACTER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823DA-9735-094E-92E5-333E165F9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1805336"/>
            <a:ext cx="10972800" cy="4728814"/>
          </a:xfrm>
        </p:spPr>
        <p:txBody>
          <a:bodyPr>
            <a:noAutofit/>
          </a:bodyPr>
          <a:lstStyle/>
          <a:p>
            <a:pPr marL="457200" indent="-457200"/>
            <a:r>
              <a:rPr lang="en-US" sz="5400" b="1" dirty="0">
                <a:solidFill>
                  <a:schemeClr val="bg1"/>
                </a:solidFill>
              </a:rPr>
              <a:t>CHOOSING </a:t>
            </a:r>
            <a:r>
              <a:rPr lang="en-US" sz="5400" dirty="0">
                <a:solidFill>
                  <a:schemeClr val="bg1"/>
                </a:solidFill>
              </a:rPr>
              <a:t>to believe the best vs. believe the worst</a:t>
            </a:r>
            <a:endParaRPr lang="en-US" sz="5400" i="1" dirty="0">
              <a:solidFill>
                <a:schemeClr val="bg1"/>
              </a:solidFill>
            </a:endParaRPr>
          </a:p>
          <a:p>
            <a:pPr marL="457200" indent="-457200"/>
            <a:r>
              <a:rPr lang="en-US" sz="5400" b="1" dirty="0">
                <a:solidFill>
                  <a:schemeClr val="bg1"/>
                </a:solidFill>
              </a:rPr>
              <a:t>FORGIVENESS</a:t>
            </a:r>
            <a:r>
              <a:rPr lang="en-US" sz="5400" i="1" dirty="0">
                <a:solidFill>
                  <a:schemeClr val="bg1"/>
                </a:solidFill>
              </a:rPr>
              <a:t> = </a:t>
            </a:r>
            <a:r>
              <a:rPr lang="en-US" sz="4800" dirty="0">
                <a:solidFill>
                  <a:schemeClr val="bg1"/>
                </a:solidFill>
              </a:rPr>
              <a:t>“I give up my right to hurt you for hurting me”</a:t>
            </a:r>
          </a:p>
          <a:p>
            <a:pPr marL="0" indent="0">
              <a:buNone/>
            </a:pPr>
            <a:endParaRPr lang="en-US" sz="1600" dirty="0">
              <a:solidFill>
                <a:schemeClr val="bg1"/>
              </a:solidFill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n-US" sz="4000" i="1" dirty="0">
                <a:solidFill>
                  <a:schemeClr val="bg1"/>
                </a:solidFill>
              </a:rPr>
              <a:t>“Not forgiving someone is like drinking rat poison and waiting for the rat to die.” ~ Anne Lamont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7971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40233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4996D-40E9-7D46-A04D-0C2B14ADE4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1500" y="490042"/>
            <a:ext cx="10972800" cy="1395909"/>
          </a:xfrm>
        </p:spPr>
        <p:txBody>
          <a:bodyPr>
            <a:normAutofit/>
          </a:bodyPr>
          <a:lstStyle/>
          <a:p>
            <a:r>
              <a:rPr lang="en-US" sz="8800" dirty="0">
                <a:solidFill>
                  <a:schemeClr val="bg1"/>
                </a:solidFill>
                <a:latin typeface="Impact" panose="020B0806030902050204" pitchFamily="34" charset="0"/>
              </a:rPr>
              <a:t>CONFLICT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860E2-C869-E64B-9083-9E9933CC0F56}"/>
              </a:ext>
            </a:extLst>
          </p:cNvPr>
          <p:cNvSpPr txBox="1">
            <a:spLocks/>
          </p:cNvSpPr>
          <p:nvPr/>
        </p:nvSpPr>
        <p:spPr>
          <a:xfrm>
            <a:off x="799014" y="2300295"/>
            <a:ext cx="10515600" cy="27702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0" dirty="0">
                <a:solidFill>
                  <a:schemeClr val="bg1"/>
                </a:solidFill>
              </a:rPr>
              <a:t>What is </a:t>
            </a:r>
            <a:r>
              <a:rPr lang="en-US" sz="6000" b="1" dirty="0">
                <a:solidFill>
                  <a:schemeClr val="bg1"/>
                </a:solidFill>
              </a:rPr>
              <a:t>ONE</a:t>
            </a:r>
            <a:r>
              <a:rPr lang="en-US" sz="6000" dirty="0">
                <a:solidFill>
                  <a:schemeClr val="bg1"/>
                </a:solidFill>
              </a:rPr>
              <a:t> thing you will do to grow in handling conflict well?</a:t>
            </a:r>
          </a:p>
        </p:txBody>
      </p:sp>
    </p:spTree>
    <p:extLst>
      <p:ext uri="{BB962C8B-B14F-4D97-AF65-F5344CB8AC3E}">
        <p14:creationId xmlns:p14="http://schemas.microsoft.com/office/powerpoint/2010/main" val="3010987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4996D-40E9-7D46-A04D-0C2B14ADE4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3954" y="1618754"/>
            <a:ext cx="10972800" cy="2387600"/>
          </a:xfrm>
        </p:spPr>
        <p:txBody>
          <a:bodyPr>
            <a:normAutofit/>
          </a:bodyPr>
          <a:lstStyle/>
          <a:p>
            <a:r>
              <a:rPr lang="en-US" sz="8800" dirty="0">
                <a:solidFill>
                  <a:schemeClr val="bg1"/>
                </a:solidFill>
                <a:latin typeface="Impact" panose="020B0806030902050204" pitchFamily="34" charset="0"/>
              </a:rPr>
              <a:t>CONFLICT MANAGEMENT</a:t>
            </a:r>
          </a:p>
        </p:txBody>
      </p:sp>
    </p:spTree>
    <p:extLst>
      <p:ext uri="{BB962C8B-B14F-4D97-AF65-F5344CB8AC3E}">
        <p14:creationId xmlns:p14="http://schemas.microsoft.com/office/powerpoint/2010/main" val="3085301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823DA-9735-094E-92E5-333E165F9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9011" y="773046"/>
            <a:ext cx="10515600" cy="56658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6000" dirty="0">
                <a:solidFill>
                  <a:schemeClr val="bg1"/>
                </a:solidFill>
              </a:rPr>
              <a:t>CONFLICT is a natural and healthy part of human personal and professional relationships.</a:t>
            </a:r>
          </a:p>
          <a:p>
            <a:pPr marL="0" indent="0" algn="ctr">
              <a:buNone/>
            </a:pPr>
            <a:endParaRPr lang="en-US" sz="10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600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11676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823DA-9735-094E-92E5-333E165F9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9011" y="773046"/>
            <a:ext cx="10515600" cy="56658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6000" dirty="0">
                <a:solidFill>
                  <a:schemeClr val="bg2">
                    <a:lumMod val="50000"/>
                  </a:schemeClr>
                </a:solidFill>
              </a:rPr>
              <a:t>CONFLICT is a natural and healthy part of human personal and professional relationships.</a:t>
            </a:r>
          </a:p>
          <a:p>
            <a:pPr marL="0" indent="0" algn="ctr">
              <a:buNone/>
            </a:pPr>
            <a:endParaRPr lang="en-US" sz="10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6000" dirty="0">
                <a:solidFill>
                  <a:schemeClr val="bg1"/>
                </a:solidFill>
              </a:rPr>
              <a:t> CONFLICT becomes unhealthy when it is handled in an unproductive manner</a:t>
            </a:r>
          </a:p>
        </p:txBody>
      </p:sp>
    </p:spTree>
    <p:extLst>
      <p:ext uri="{BB962C8B-B14F-4D97-AF65-F5344CB8AC3E}">
        <p14:creationId xmlns:p14="http://schemas.microsoft.com/office/powerpoint/2010/main" val="1935859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AFD28-834E-9B41-8565-77221C890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9011" y="197527"/>
            <a:ext cx="10515600" cy="1716594"/>
          </a:xfrm>
        </p:spPr>
        <p:txBody>
          <a:bodyPr>
            <a:norm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latin typeface="Impact" panose="020B0806030902050204" pitchFamily="34" charset="0"/>
              </a:rPr>
              <a:t>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823DA-9735-094E-92E5-333E165F9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5335"/>
            <a:ext cx="10515600" cy="457600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6000" i="1" dirty="0">
                <a:solidFill>
                  <a:schemeClr val="bg1"/>
                </a:solidFill>
              </a:rPr>
              <a:t>Personality</a:t>
            </a:r>
          </a:p>
          <a:p>
            <a:pPr marL="0" indent="0" algn="ctr">
              <a:buNone/>
            </a:pPr>
            <a:r>
              <a:rPr lang="en-US" sz="5400" dirty="0">
                <a:solidFill>
                  <a:schemeClr val="bg1"/>
                </a:solidFill>
              </a:rPr>
              <a:t>Extrovert (E) / Introvert (I)</a:t>
            </a:r>
          </a:p>
          <a:p>
            <a:pPr marL="0" indent="0" algn="ctr">
              <a:buNone/>
            </a:pPr>
            <a:r>
              <a:rPr lang="en-US" sz="5400" dirty="0" err="1">
                <a:solidFill>
                  <a:schemeClr val="bg1"/>
                </a:solidFill>
              </a:rPr>
              <a:t>iNtuitive</a:t>
            </a:r>
            <a:r>
              <a:rPr lang="en-US" sz="5400" dirty="0">
                <a:solidFill>
                  <a:schemeClr val="bg1"/>
                </a:solidFill>
              </a:rPr>
              <a:t> (N) / Sensing (S)</a:t>
            </a:r>
          </a:p>
          <a:p>
            <a:pPr marL="0" indent="0" algn="ctr">
              <a:buNone/>
            </a:pPr>
            <a:r>
              <a:rPr lang="en-US" sz="5400" dirty="0">
                <a:solidFill>
                  <a:schemeClr val="bg1"/>
                </a:solidFill>
              </a:rPr>
              <a:t>Thinker (T) / Feeler (F)</a:t>
            </a:r>
          </a:p>
          <a:p>
            <a:pPr marL="0" indent="0" algn="ctr">
              <a:buNone/>
            </a:pPr>
            <a:r>
              <a:rPr lang="en-US" sz="5400" dirty="0">
                <a:solidFill>
                  <a:schemeClr val="bg1"/>
                </a:solidFill>
              </a:rPr>
              <a:t>Judging (J) / Perceiving (P)</a:t>
            </a:r>
          </a:p>
        </p:txBody>
      </p:sp>
    </p:spTree>
    <p:extLst>
      <p:ext uri="{BB962C8B-B14F-4D97-AF65-F5344CB8AC3E}">
        <p14:creationId xmlns:p14="http://schemas.microsoft.com/office/powerpoint/2010/main" val="3161618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AFD28-834E-9B41-8565-77221C890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9011" y="197527"/>
            <a:ext cx="10515600" cy="1716594"/>
          </a:xfrm>
        </p:spPr>
        <p:txBody>
          <a:bodyPr>
            <a:norm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latin typeface="Impact" panose="020B0806030902050204" pitchFamily="34" charset="0"/>
              </a:rPr>
              <a:t>CLARITY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823DA-9735-094E-92E5-333E165F9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5336"/>
            <a:ext cx="10515600" cy="97677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6000" i="1" dirty="0">
                <a:solidFill>
                  <a:schemeClr val="bg1"/>
                </a:solidFill>
              </a:rPr>
              <a:t>Roles &amp; Job Descriptions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C5D6DC5-6EE8-8D44-BF89-EA9D14A13B51}"/>
              </a:ext>
            </a:extLst>
          </p:cNvPr>
          <p:cNvGrpSpPr/>
          <p:nvPr/>
        </p:nvGrpSpPr>
        <p:grpSpPr>
          <a:xfrm>
            <a:off x="2976666" y="2884252"/>
            <a:ext cx="6183550" cy="3677056"/>
            <a:chOff x="2976666" y="2884252"/>
            <a:chExt cx="6183550" cy="3677056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CECD8928-EAB9-0D45-9B2B-286ECE8D593A}"/>
                </a:ext>
              </a:extLst>
            </p:cNvPr>
            <p:cNvSpPr/>
            <p:nvPr/>
          </p:nvSpPr>
          <p:spPr>
            <a:xfrm>
              <a:off x="2976666" y="2884252"/>
              <a:ext cx="3677056" cy="3677056"/>
            </a:xfrm>
            <a:prstGeom prst="ellipse">
              <a:avLst/>
            </a:prstGeom>
            <a:noFill/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91CF9654-C693-7840-9D70-4E54D795F0A1}"/>
                </a:ext>
              </a:extLst>
            </p:cNvPr>
            <p:cNvSpPr/>
            <p:nvPr/>
          </p:nvSpPr>
          <p:spPr>
            <a:xfrm>
              <a:off x="5483160" y="2884252"/>
              <a:ext cx="3677056" cy="3677056"/>
            </a:xfrm>
            <a:prstGeom prst="ellipse">
              <a:avLst/>
            </a:prstGeom>
            <a:noFill/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8" name="AutoShape 32">
            <a:extLst>
              <a:ext uri="{FF2B5EF4-FFF2-40B4-BE49-F238E27FC236}">
                <a16:creationId xmlns:a16="http://schemas.microsoft.com/office/drawing/2014/main" id="{1DE6B9C3-8A59-6442-B4ED-869FBCAC6DE8}"/>
              </a:ext>
            </a:extLst>
          </p:cNvPr>
          <p:cNvSpPr>
            <a:spLocks noChangeArrowheads="1"/>
          </p:cNvSpPr>
          <p:nvPr/>
        </p:nvSpPr>
        <p:spPr bwMode="auto">
          <a:xfrm rot="16850323">
            <a:off x="5234780" y="4344160"/>
            <a:ext cx="1665287" cy="757239"/>
          </a:xfrm>
          <a:prstGeom prst="irregularSeal2">
            <a:avLst/>
          </a:prstGeom>
          <a:gradFill rotWithShape="1">
            <a:gsLst>
              <a:gs pos="0">
                <a:srgbClr val="FFFF00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351" dirty="0"/>
          </a:p>
        </p:txBody>
      </p:sp>
    </p:spTree>
    <p:extLst>
      <p:ext uri="{BB962C8B-B14F-4D97-AF65-F5344CB8AC3E}">
        <p14:creationId xmlns:p14="http://schemas.microsoft.com/office/powerpoint/2010/main" val="1472037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AFD28-834E-9B41-8565-77221C890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9011" y="197527"/>
            <a:ext cx="10515600" cy="1716594"/>
          </a:xfrm>
        </p:spPr>
        <p:txBody>
          <a:bodyPr>
            <a:norm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latin typeface="Impact" panose="020B0806030902050204" pitchFamily="34" charset="0"/>
              </a:rPr>
              <a:t>CLARITY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823DA-9735-094E-92E5-333E165F9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5336"/>
            <a:ext cx="10515600" cy="472881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6000" i="1" dirty="0">
                <a:solidFill>
                  <a:schemeClr val="bg1"/>
                </a:solidFill>
              </a:rPr>
              <a:t>Decision-Making Process (RACI)</a:t>
            </a:r>
          </a:p>
          <a:p>
            <a:pPr marL="0" indent="0" algn="ctr">
              <a:buNone/>
            </a:pPr>
            <a:r>
              <a:rPr lang="en-US" sz="6000" i="1" dirty="0">
                <a:solidFill>
                  <a:schemeClr val="bg1"/>
                </a:solidFill>
              </a:rPr>
              <a:t> </a:t>
            </a:r>
            <a:r>
              <a:rPr lang="en-US" sz="5400" b="1" dirty="0">
                <a:solidFill>
                  <a:srgbClr val="FF0000"/>
                </a:solidFill>
              </a:rPr>
              <a:t>R</a:t>
            </a:r>
            <a:r>
              <a:rPr lang="en-US" sz="5400" dirty="0">
                <a:solidFill>
                  <a:schemeClr val="bg1"/>
                </a:solidFill>
              </a:rPr>
              <a:t>esponsibility</a:t>
            </a:r>
          </a:p>
          <a:p>
            <a:pPr marL="0" indent="0" algn="ctr">
              <a:buNone/>
            </a:pPr>
            <a:r>
              <a:rPr lang="en-US" sz="5400" dirty="0">
                <a:solidFill>
                  <a:schemeClr val="bg1"/>
                </a:solidFill>
              </a:rPr>
              <a:t> </a:t>
            </a:r>
            <a:r>
              <a:rPr lang="en-US" sz="5400" b="1" dirty="0">
                <a:solidFill>
                  <a:srgbClr val="FF0000"/>
                </a:solidFill>
              </a:rPr>
              <a:t>A</a:t>
            </a:r>
            <a:r>
              <a:rPr lang="en-US" sz="5400" dirty="0">
                <a:solidFill>
                  <a:schemeClr val="bg1"/>
                </a:solidFill>
              </a:rPr>
              <a:t>uthority</a:t>
            </a:r>
          </a:p>
          <a:p>
            <a:pPr marL="0" indent="0" algn="ctr">
              <a:buNone/>
            </a:pPr>
            <a:r>
              <a:rPr lang="en-US" sz="5400" dirty="0">
                <a:solidFill>
                  <a:schemeClr val="bg1"/>
                </a:solidFill>
              </a:rPr>
              <a:t> </a:t>
            </a:r>
            <a:r>
              <a:rPr lang="en-US" sz="5400" b="1" dirty="0">
                <a:solidFill>
                  <a:srgbClr val="FF0000"/>
                </a:solidFill>
              </a:rPr>
              <a:t>C</a:t>
            </a:r>
            <a:r>
              <a:rPr lang="en-US" sz="5400" dirty="0">
                <a:solidFill>
                  <a:schemeClr val="bg1"/>
                </a:solidFill>
              </a:rPr>
              <a:t>onsult</a:t>
            </a:r>
          </a:p>
          <a:p>
            <a:pPr marL="0" indent="0" algn="ctr">
              <a:buNone/>
            </a:pPr>
            <a:r>
              <a:rPr lang="en-US" sz="5400" dirty="0">
                <a:solidFill>
                  <a:schemeClr val="bg1"/>
                </a:solidFill>
              </a:rPr>
              <a:t> </a:t>
            </a:r>
            <a:r>
              <a:rPr lang="en-US" sz="5400" b="1" dirty="0">
                <a:solidFill>
                  <a:srgbClr val="FF0000"/>
                </a:solidFill>
              </a:rPr>
              <a:t>I</a:t>
            </a:r>
            <a:r>
              <a:rPr lang="en-US" sz="5400" dirty="0">
                <a:solidFill>
                  <a:schemeClr val="bg1"/>
                </a:solidFill>
              </a:rPr>
              <a:t>nform</a:t>
            </a:r>
            <a:endParaRPr lang="en-US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1345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AFD28-834E-9B41-8565-77221C890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9011" y="197527"/>
            <a:ext cx="10515600" cy="1716594"/>
          </a:xfrm>
        </p:spPr>
        <p:txBody>
          <a:bodyPr>
            <a:norm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latin typeface="Impact" panose="020B0806030902050204" pitchFamily="34" charset="0"/>
              </a:rPr>
              <a:t>CLARITY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823DA-9735-094E-92E5-333E165F9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1805336"/>
            <a:ext cx="10972800" cy="472881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6000" i="1" dirty="0">
                <a:solidFill>
                  <a:schemeClr val="bg1"/>
                </a:solidFill>
              </a:rPr>
              <a:t>Decision-Making Process </a:t>
            </a:r>
            <a:endParaRPr lang="en-US" sz="5400" b="1" i="1" dirty="0">
              <a:solidFill>
                <a:schemeClr val="bg1"/>
              </a:solidFill>
            </a:endParaRPr>
          </a:p>
          <a:p>
            <a:pPr marL="457200" indent="-457200"/>
            <a:r>
              <a:rPr lang="en-US" sz="5400" b="1" dirty="0">
                <a:solidFill>
                  <a:schemeClr val="bg1"/>
                </a:solidFill>
              </a:rPr>
              <a:t>DECKPLATE</a:t>
            </a:r>
            <a:r>
              <a:rPr lang="en-US" sz="5400" i="1" dirty="0">
                <a:solidFill>
                  <a:schemeClr val="bg1"/>
                </a:solidFill>
              </a:rPr>
              <a:t> – </a:t>
            </a:r>
            <a:r>
              <a:rPr lang="en-US" sz="4800" i="1" dirty="0">
                <a:solidFill>
                  <a:schemeClr val="bg1"/>
                </a:solidFill>
              </a:rPr>
              <a:t>leaders can go anywhere &amp; talk to anyone</a:t>
            </a:r>
            <a:endParaRPr lang="en-US" sz="5400" i="1" dirty="0">
              <a:solidFill>
                <a:schemeClr val="bg1"/>
              </a:solidFill>
            </a:endParaRPr>
          </a:p>
          <a:p>
            <a:pPr marL="457200" indent="-457200"/>
            <a:r>
              <a:rPr lang="en-US" sz="5400" b="1" dirty="0">
                <a:solidFill>
                  <a:schemeClr val="bg1"/>
                </a:solidFill>
              </a:rPr>
              <a:t>DECISIONS</a:t>
            </a:r>
            <a:r>
              <a:rPr lang="en-US" sz="5400" i="1" dirty="0">
                <a:solidFill>
                  <a:schemeClr val="bg1"/>
                </a:solidFill>
              </a:rPr>
              <a:t> – </a:t>
            </a:r>
            <a:r>
              <a:rPr lang="en-US" sz="4800" i="1" dirty="0">
                <a:solidFill>
                  <a:schemeClr val="bg1"/>
                </a:solidFill>
              </a:rPr>
              <a:t>follow chain of command</a:t>
            </a:r>
            <a:endParaRPr lang="en-US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298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AFD28-834E-9B41-8565-77221C890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9011" y="197527"/>
            <a:ext cx="10515600" cy="1716594"/>
          </a:xfrm>
        </p:spPr>
        <p:txBody>
          <a:bodyPr>
            <a:norm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latin typeface="Impact" panose="020B0806030902050204" pitchFamily="34" charset="0"/>
              </a:rPr>
              <a:t>CHARACTER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4F969E4-DE00-C341-97F6-D1702297F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932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5802</TotalTime>
  <Words>250</Words>
  <Application>Microsoft Macintosh PowerPoint</Application>
  <PresentationFormat>Widescreen</PresentationFormat>
  <Paragraphs>50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Impact</vt:lpstr>
      <vt:lpstr>Office Theme</vt:lpstr>
      <vt:lpstr>PowerPoint Presentation</vt:lpstr>
      <vt:lpstr>CONFLICT MANAGEMENT</vt:lpstr>
      <vt:lpstr>PowerPoint Presentation</vt:lpstr>
      <vt:lpstr>PowerPoint Presentation</vt:lpstr>
      <vt:lpstr>COMMUNICATION</vt:lpstr>
      <vt:lpstr>CLARITY</vt:lpstr>
      <vt:lpstr>CLARITY</vt:lpstr>
      <vt:lpstr>CLARITY</vt:lpstr>
      <vt:lpstr>CHARACTER</vt:lpstr>
      <vt:lpstr>CHARACTER</vt:lpstr>
      <vt:lpstr>BELIEVING THE BEST OR THE WORST</vt:lpstr>
      <vt:lpstr>BELIEVING THE BEST OR THE WORST</vt:lpstr>
      <vt:lpstr>BELIEVING THE BEST OR THE WORST</vt:lpstr>
      <vt:lpstr>CHARACTER</vt:lpstr>
      <vt:lpstr>CHARACTER</vt:lpstr>
      <vt:lpstr>PowerPoint Presentation</vt:lpstr>
      <vt:lpstr>CONFLICT MANAGEMENT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Jonathan Alexander</dc:creator>
  <cp:lastModifiedBy>Jonathan Alexander</cp:lastModifiedBy>
  <cp:revision>12</cp:revision>
  <dcterms:created xsi:type="dcterms:W3CDTF">2019-01-10T20:01:32Z</dcterms:created>
  <dcterms:modified xsi:type="dcterms:W3CDTF">2019-01-24T06:46:17Z</dcterms:modified>
</cp:coreProperties>
</file>